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6858000" cx="12192000"/>
  <p:notesSz cx="6858000" cy="9144000"/>
  <p:embeddedFontLst>
    <p:embeddedFont>
      <p:font typeface="Open Sans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1" roundtripDataSignature="AMtx7mhcStjVGlG2MomZWJE5hp0t9plCQ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213D1F3-25B5-4DE7-A2DC-6FE88BE0F19D}">
  <a:tblStyle styleId="{D213D1F3-25B5-4DE7-A2DC-6FE88BE0F19D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customschemas.google.com/relationships/presentationmetadata" Target="meta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OpenSans-regular.fnt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OpenSans-italic.fntdata"/><Relationship Id="rId6" Type="http://schemas.openxmlformats.org/officeDocument/2006/relationships/slide" Target="slides/slide1.xml"/><Relationship Id="rId18" Type="http://schemas.openxmlformats.org/officeDocument/2006/relationships/font" Target="fonts/OpenSans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" name="Google Shape;99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Don’t forget to add name at the top!</a:t>
            </a:r>
            <a:endParaRPr/>
          </a:p>
        </p:txBody>
      </p:sp>
      <p:sp>
        <p:nvSpPr>
          <p:cNvPr id="100" name="Google Shape;100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Watch this clip by Artist Eleanor on how to draw. Aimed at students to increase confidence around this common fear of not being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good enough to draw.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Write on the board the key items all students can use too (see lesson plan for resources)</a:t>
            </a:r>
            <a:endParaRPr/>
          </a:p>
        </p:txBody>
      </p:sp>
      <p:sp>
        <p:nvSpPr>
          <p:cNvPr id="108" name="Google Shape;108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9" name="Google Shape;119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Class to write down ideas into whiteboards. Allow minute for each person. </a:t>
            </a:r>
            <a:endParaRPr/>
          </a:p>
        </p:txBody>
      </p:sp>
      <p:sp>
        <p:nvSpPr>
          <p:cNvPr id="120" name="Google Shape;120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" name="Google Shape;127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TA to take photos of whiteboards and if allowed video. </a:t>
            </a:r>
            <a:endParaRPr/>
          </a:p>
        </p:txBody>
      </p:sp>
      <p:sp>
        <p:nvSpPr>
          <p:cNvPr id="128" name="Google Shape;128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4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4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4" name="Google Shape;24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1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1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2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/>
          <p:nvPr>
            <p:ph type="title"/>
          </p:nvPr>
        </p:nvSpPr>
        <p:spPr>
          <a:xfrm>
            <a:off x="780668" y="2766218"/>
            <a:ext cx="11213372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pen Sans"/>
              <a:buNone/>
            </a:pPr>
            <a:r>
              <a:rPr lang="en-GB">
                <a:latin typeface="Open Sans"/>
                <a:ea typeface="Open Sans"/>
                <a:cs typeface="Open Sans"/>
                <a:sym typeface="Open Sans"/>
              </a:rPr>
              <a:t>Lesson 5</a:t>
            </a:r>
            <a:br>
              <a:rPr lang="en-GB">
                <a:latin typeface="Open Sans"/>
                <a:ea typeface="Open Sans"/>
                <a:cs typeface="Open Sans"/>
                <a:sym typeface="Open Sans"/>
              </a:rPr>
            </a:br>
            <a:br>
              <a:rPr lang="en-GB" sz="2200">
                <a:latin typeface="Open Sans"/>
                <a:ea typeface="Open Sans"/>
                <a:cs typeface="Open Sans"/>
                <a:sym typeface="Open Sans"/>
              </a:rPr>
            </a:br>
            <a:r>
              <a:rPr lang="en-GB" sz="2200">
                <a:latin typeface="Open Sans"/>
                <a:ea typeface="Open Sans"/>
                <a:cs typeface="Open Sans"/>
                <a:sym typeface="Open Sans"/>
              </a:rPr>
              <a:t>Year 5 or 6 class</a:t>
            </a:r>
            <a:br>
              <a:rPr lang="en-GB" sz="3100">
                <a:latin typeface="Open Sans"/>
                <a:ea typeface="Open Sans"/>
                <a:cs typeface="Open Sans"/>
                <a:sym typeface="Open Sans"/>
              </a:rPr>
            </a:br>
            <a:br>
              <a:rPr lang="en-GB" sz="2700">
                <a:latin typeface="Open Sans"/>
                <a:ea typeface="Open Sans"/>
                <a:cs typeface="Open Sans"/>
                <a:sym typeface="Open Sans"/>
              </a:rPr>
            </a:br>
            <a:r>
              <a:rPr lang="en-GB" sz="4000">
                <a:latin typeface="Open Sans"/>
                <a:ea typeface="Open Sans"/>
                <a:cs typeface="Open Sans"/>
                <a:sym typeface="Open Sans"/>
              </a:rPr>
              <a:t>We are learning to compete against each other to produce a new drawing which may be submitted to the gallery page of the Pageant on Paper website.</a:t>
            </a:r>
            <a:br>
              <a:rPr lang="en-GB" sz="3600">
                <a:latin typeface="Open Sans"/>
                <a:ea typeface="Open Sans"/>
                <a:cs typeface="Open Sans"/>
                <a:sym typeface="Open Sans"/>
              </a:rPr>
            </a:br>
            <a:br>
              <a:rPr lang="en-GB" sz="3600">
                <a:latin typeface="Open Sans"/>
                <a:ea typeface="Open Sans"/>
                <a:cs typeface="Open Sans"/>
                <a:sym typeface="Open Sans"/>
              </a:rPr>
            </a:br>
            <a:r>
              <a:rPr lang="en-GB" sz="2200">
                <a:latin typeface="Open Sans"/>
                <a:ea typeface="Open Sans"/>
                <a:cs typeface="Open Sans"/>
                <a:sym typeface="Open Sans"/>
              </a:rPr>
              <a:t>All five lessons cover English, Maths, Science, History and Art. See following document for precise links to the curriculum ‘Great women of history lesson overview and curriculum link.’</a:t>
            </a:r>
            <a:br>
              <a:rPr lang="en-GB" sz="2200">
                <a:latin typeface="Open Sans"/>
                <a:ea typeface="Open Sans"/>
                <a:cs typeface="Open Sans"/>
                <a:sym typeface="Open Sans"/>
              </a:rPr>
            </a:br>
            <a:r>
              <a:rPr lang="en-GB" sz="2700"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lang="en-GB">
                <a:latin typeface="Open Sans"/>
                <a:ea typeface="Open Sans"/>
                <a:cs typeface="Open Sans"/>
                <a:sym typeface="Open Sans"/>
              </a:rPr>
            </a:br>
            <a:br>
              <a:rPr lang="en-GB">
                <a:latin typeface="Open Sans"/>
                <a:ea typeface="Open Sans"/>
                <a:cs typeface="Open Sans"/>
                <a:sym typeface="Open Sans"/>
              </a:rPr>
            </a:b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descr="Logo, company name&#10;&#10;Description automatically generated" id="89" name="Google Shape;89;p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87617" y="4879594"/>
            <a:ext cx="1718952" cy="1718952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"/>
          <p:cNvSpPr txBox="1"/>
          <p:nvPr>
            <p:ph idx="11" type="ftr"/>
          </p:nvPr>
        </p:nvSpPr>
        <p:spPr>
          <a:xfrm>
            <a:off x="1893347" y="6190390"/>
            <a:ext cx="89880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/>
              <a:t>© Original resource copyright RSA Discovery who give permission for it to be adapted as wished by individual users.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/>
              <a:t>School’s pack produced by RSA Discovery </a:t>
            </a:r>
            <a:r>
              <a:rPr lang="en-GB"/>
              <a:t>for Pageant on Paper Interactive Artwork.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0"/>
          <p:cNvSpPr txBox="1"/>
          <p:nvPr>
            <p:ph type="ctrTitle"/>
          </p:nvPr>
        </p:nvSpPr>
        <p:spPr>
          <a:xfrm>
            <a:off x="5074920" y="1074656"/>
            <a:ext cx="6903720" cy="4769962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Open Sans"/>
              <a:buNone/>
            </a:pPr>
            <a:r>
              <a:rPr lang="en-GB" sz="3600">
                <a:latin typeface="Open Sans"/>
                <a:ea typeface="Open Sans"/>
                <a:cs typeface="Open Sans"/>
                <a:sym typeface="Open Sans"/>
              </a:rPr>
              <a:t>“Your job is not to be liked but to be YOURSELF”</a:t>
            </a:r>
            <a:br>
              <a:rPr lang="en-GB" sz="3600">
                <a:latin typeface="Open Sans"/>
                <a:ea typeface="Open Sans"/>
                <a:cs typeface="Open Sans"/>
                <a:sym typeface="Open Sans"/>
              </a:rPr>
            </a:br>
            <a:br>
              <a:rPr lang="en-GB" sz="3600">
                <a:latin typeface="Open Sans"/>
                <a:ea typeface="Open Sans"/>
                <a:cs typeface="Open Sans"/>
                <a:sym typeface="Open Sans"/>
              </a:rPr>
            </a:br>
            <a:r>
              <a:rPr lang="en-GB" sz="3600">
                <a:latin typeface="Open Sans"/>
                <a:ea typeface="Open Sans"/>
                <a:cs typeface="Open Sans"/>
                <a:sym typeface="Open Sans"/>
              </a:rPr>
              <a:t> What do you think</a:t>
            </a:r>
            <a:br>
              <a:rPr lang="en-GB" sz="3600">
                <a:latin typeface="Open Sans"/>
                <a:ea typeface="Open Sans"/>
                <a:cs typeface="Open Sans"/>
                <a:sym typeface="Open Sans"/>
              </a:rPr>
            </a:br>
            <a:r>
              <a:rPr lang="en-GB" sz="3600">
                <a:latin typeface="Open Sans"/>
                <a:ea typeface="Open Sans"/>
                <a:cs typeface="Open Sans"/>
                <a:sym typeface="Open Sans"/>
              </a:rPr>
              <a:t>Chimamanda is saying?</a:t>
            </a:r>
            <a:br>
              <a:rPr lang="en-GB" sz="3600">
                <a:latin typeface="Open Sans"/>
                <a:ea typeface="Open Sans"/>
                <a:cs typeface="Open Sans"/>
                <a:sym typeface="Open Sans"/>
              </a:rPr>
            </a:br>
            <a:r>
              <a:rPr lang="en-GB" sz="3600"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lang="en-GB" sz="3600">
                <a:latin typeface="Open Sans"/>
                <a:ea typeface="Open Sans"/>
                <a:cs typeface="Open Sans"/>
                <a:sym typeface="Open Sans"/>
              </a:rPr>
            </a:br>
            <a:r>
              <a:rPr lang="en-GB" sz="3600">
                <a:latin typeface="Open Sans"/>
                <a:ea typeface="Open Sans"/>
                <a:cs typeface="Open Sans"/>
                <a:sym typeface="Open Sans"/>
              </a:rPr>
              <a:t>Why is this message so important? </a:t>
            </a:r>
            <a:br>
              <a:rPr lang="en-GB" sz="3600">
                <a:latin typeface="Open Sans"/>
                <a:ea typeface="Open Sans"/>
                <a:cs typeface="Open Sans"/>
                <a:sym typeface="Open Sans"/>
              </a:rPr>
            </a:br>
            <a:endParaRPr sz="36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5" name="Google Shape;155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1560" y="235671"/>
            <a:ext cx="3848100" cy="63348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loseup of clock hands" id="160" name="Google Shape;160;p11"/>
          <p:cNvPicPr preferRelativeResize="0"/>
          <p:nvPr/>
        </p:nvPicPr>
        <p:blipFill rotWithShape="1">
          <a:blip r:embed="rId3">
            <a:alphaModFix/>
          </a:blip>
          <a:srcRect b="15730" l="0" r="0" t="0"/>
          <a:stretch/>
        </p:blipFill>
        <p:spPr>
          <a:xfrm>
            <a:off x="937761" y="301658"/>
            <a:ext cx="10572574" cy="5947065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11"/>
          <p:cNvSpPr txBox="1"/>
          <p:nvPr/>
        </p:nvSpPr>
        <p:spPr>
          <a:xfrm>
            <a:off x="8254409" y="3384331"/>
            <a:ext cx="3772053" cy="153145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7500"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11"/>
          <p:cNvSpPr txBox="1"/>
          <p:nvPr>
            <p:ph type="ctrTitle"/>
          </p:nvPr>
        </p:nvSpPr>
        <p:spPr>
          <a:xfrm>
            <a:off x="681665" y="4682601"/>
            <a:ext cx="11212823" cy="1873741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lang="en-GB" sz="2800">
                <a:latin typeface="Open Sans"/>
                <a:ea typeface="Open Sans"/>
                <a:cs typeface="Open Sans"/>
                <a:sym typeface="Open Sans"/>
              </a:rPr>
              <a:t>Don’t forget these great women of history.</a:t>
            </a:r>
            <a:br>
              <a:rPr lang="en-GB" sz="2800">
                <a:latin typeface="Open Sans"/>
                <a:ea typeface="Open Sans"/>
                <a:cs typeface="Open Sans"/>
                <a:sym typeface="Open Sans"/>
              </a:rPr>
            </a:br>
            <a:br>
              <a:rPr lang="en-GB" sz="2800">
                <a:latin typeface="Open Sans"/>
                <a:ea typeface="Open Sans"/>
                <a:cs typeface="Open Sans"/>
                <a:sym typeface="Open Sans"/>
              </a:rPr>
            </a:br>
            <a:r>
              <a:rPr lang="en-GB" sz="2800">
                <a:latin typeface="Open Sans"/>
                <a:ea typeface="Open Sans"/>
                <a:cs typeface="Open Sans"/>
                <a:sym typeface="Open Sans"/>
              </a:rPr>
              <a:t> Talk, share, draw, read, write, paint, experiment, create and think about these women so they are never forgotten again!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/>
          <p:nvPr>
            <p:ph type="title"/>
          </p:nvPr>
        </p:nvSpPr>
        <p:spPr>
          <a:xfrm>
            <a:off x="2832830" y="278986"/>
            <a:ext cx="6394175" cy="1325563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Open Sans"/>
              <a:buNone/>
            </a:pPr>
            <a:r>
              <a:rPr lang="en-GB">
                <a:latin typeface="Open Sans"/>
                <a:ea typeface="Open Sans"/>
                <a:cs typeface="Open Sans"/>
                <a:sym typeface="Open Sans"/>
              </a:rPr>
              <a:t>Let’s bring it all together </a:t>
            </a:r>
            <a:endParaRPr/>
          </a:p>
        </p:txBody>
      </p:sp>
      <p:pic>
        <p:nvPicPr>
          <p:cNvPr descr="Young boy playing in kitchen" id="96" name="Google Shape;96;p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66747" y="1845503"/>
            <a:ext cx="6526340" cy="43513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Open Sans"/>
              <a:buNone/>
            </a:pPr>
            <a:r>
              <a:rPr b="1" lang="en-GB" sz="4000">
                <a:latin typeface="Open Sans"/>
                <a:ea typeface="Open Sans"/>
                <a:cs typeface="Open Sans"/>
                <a:sym typeface="Open Sans"/>
              </a:rPr>
              <a:t>What do I now know about women in history? </a:t>
            </a:r>
            <a:endParaRPr sz="4000"/>
          </a:p>
        </p:txBody>
      </p:sp>
      <p:sp>
        <p:nvSpPr>
          <p:cNvPr id="103" name="Google Shape;103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>
                <a:latin typeface="Open Sans"/>
                <a:ea typeface="Open Sans"/>
                <a:cs typeface="Open Sans"/>
                <a:sym typeface="Open Sans"/>
              </a:rPr>
              <a:t>A</a:t>
            </a:r>
            <a:r>
              <a:rPr lang="en-GB" sz="2800">
                <a:latin typeface="Open Sans"/>
                <a:ea typeface="Open Sans"/>
                <a:cs typeface="Open Sans"/>
                <a:sym typeface="Open Sans"/>
              </a:rPr>
              <a:t>dd your new ideas/drawings/knowledge using a different coloured pen/penci</a:t>
            </a:r>
            <a:r>
              <a:rPr lang="en-GB">
                <a:latin typeface="Open Sans"/>
                <a:ea typeface="Open Sans"/>
                <a:cs typeface="Open Sans"/>
                <a:sym typeface="Open Sans"/>
              </a:rPr>
              <a:t>l.</a:t>
            </a:r>
            <a:endParaRPr sz="2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sp>
        <p:nvSpPr>
          <p:cNvPr id="104" name="Google Shape;104;p3"/>
          <p:cNvSpPr/>
          <p:nvPr/>
        </p:nvSpPr>
        <p:spPr>
          <a:xfrm>
            <a:off x="4045226" y="3566284"/>
            <a:ext cx="4101547" cy="2610679"/>
          </a:xfrm>
          <a:prstGeom prst="ellipse">
            <a:avLst/>
          </a:prstGeom>
          <a:solidFill>
            <a:srgbClr val="EDEDED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What I know about the great women in history?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"/>
          <p:cNvSpPr txBox="1"/>
          <p:nvPr>
            <p:ph type="title"/>
          </p:nvPr>
        </p:nvSpPr>
        <p:spPr>
          <a:xfrm>
            <a:off x="960748" y="1217154"/>
            <a:ext cx="10515600" cy="4423691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Open Sans"/>
              <a:buNone/>
            </a:pPr>
            <a:r>
              <a:rPr lang="en-GB" sz="5400">
                <a:latin typeface="Open Sans"/>
                <a:ea typeface="Open Sans"/>
                <a:cs typeface="Open Sans"/>
                <a:sym typeface="Open Sans"/>
              </a:rPr>
              <a:t>Today you can choose any of the women from the Pageant on Paper and draw them.</a:t>
            </a:r>
            <a:br>
              <a:rPr lang="en-GB" sz="5400">
                <a:latin typeface="Open Sans"/>
                <a:ea typeface="Open Sans"/>
                <a:cs typeface="Open Sans"/>
                <a:sym typeface="Open Sans"/>
              </a:rPr>
            </a:br>
            <a:br>
              <a:rPr lang="en-GB" sz="5400">
                <a:latin typeface="Open Sans"/>
                <a:ea typeface="Open Sans"/>
                <a:cs typeface="Open Sans"/>
                <a:sym typeface="Open Sans"/>
              </a:rPr>
            </a:br>
            <a:r>
              <a:rPr lang="en-GB" sz="5400">
                <a:latin typeface="Open Sans"/>
                <a:ea typeface="Open Sans"/>
                <a:cs typeface="Open Sans"/>
                <a:sym typeface="Open Sans"/>
              </a:rPr>
              <a:t>The best ones will be showcased on this site!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pen Sans"/>
              <a:buNone/>
            </a:pPr>
            <a:r>
              <a:rPr lang="en-GB">
                <a:latin typeface="Open Sans"/>
                <a:ea typeface="Open Sans"/>
                <a:cs typeface="Open Sans"/>
                <a:sym typeface="Open Sans"/>
              </a:rPr>
              <a:t>If you’ve finished your drawing write down your answers to these questions…</a:t>
            </a:r>
            <a:endParaRPr/>
          </a:p>
        </p:txBody>
      </p:sp>
      <p:graphicFrame>
        <p:nvGraphicFramePr>
          <p:cNvPr id="116" name="Google Shape;116;p5"/>
          <p:cNvGraphicFramePr/>
          <p:nvPr/>
        </p:nvGraphicFramePr>
        <p:xfrm>
          <a:off x="838200" y="233905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{D213D1F3-25B5-4DE7-A2DC-6FE88BE0F19D}</a:tableStyleId>
              </a:tblPr>
              <a:tblGrid>
                <a:gridCol w="10515600"/>
              </a:tblGrid>
              <a:tr h="3095500">
                <a:tc>
                  <a:txBody>
                    <a:bodyPr/>
                    <a:lstStyle/>
                    <a:p>
                      <a:pPr indent="-342900" lvl="0" marL="342900" marR="0" rtl="0" algn="l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Noto Sans Symbols"/>
                        <a:buChar char="🡺"/>
                      </a:pPr>
                      <a:r>
                        <a:rPr lang="en-GB" sz="28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Why is it important to learn about history?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Noto Sans Symbols"/>
                        <a:buNone/>
                      </a:pPr>
                      <a:r>
                        <a:t/>
                      </a:r>
                      <a:endParaRPr sz="28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342900" lvl="0" marL="342900" marR="0" rtl="0" algn="l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Noto Sans Symbols"/>
                        <a:buChar char="🡺"/>
                      </a:pPr>
                      <a:r>
                        <a:rPr lang="en-GB" sz="28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What have you enjoyed when learning about the great women of history?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Noto Sans Symbols"/>
                        <a:buNone/>
                      </a:pPr>
                      <a:r>
                        <a:t/>
                      </a:r>
                      <a:endParaRPr sz="28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indent="-342900" lvl="0" marL="342900" marR="0" rtl="0" algn="l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Noto Sans Symbols"/>
                        <a:buChar char="🡺"/>
                      </a:pPr>
                      <a:r>
                        <a:rPr lang="en-GB" sz="28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What would you say to someone if they believed that you shouldn’t learn about women in history?</a:t>
                      </a:r>
                      <a:endParaRPr/>
                    </a:p>
                  </a:txBody>
                  <a:tcPr marT="0" marB="0" marR="114300" marL="114300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" name="Google Shape;122;p6"/>
          <p:cNvGraphicFramePr/>
          <p:nvPr/>
        </p:nvGraphicFramePr>
        <p:xfrm>
          <a:off x="1554637" y="153620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{D213D1F3-25B5-4DE7-A2DC-6FE88BE0F19D}</a:tableStyleId>
              </a:tblPr>
              <a:tblGrid>
                <a:gridCol w="8296375"/>
              </a:tblGrid>
              <a:tr h="540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8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Which great woman of history inspired you the most and why? </a:t>
                      </a:r>
                      <a:endParaRPr/>
                    </a:p>
                  </a:txBody>
                  <a:tcPr marT="0" marB="0" marR="114300" marL="114300"/>
                </a:tc>
              </a:tr>
            </a:tbl>
          </a:graphicData>
        </a:graphic>
      </p:graphicFrame>
      <p:pic>
        <p:nvPicPr>
          <p:cNvPr descr="Women working in a factory" id="123" name="Google Shape;12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7977" y="-622169"/>
            <a:ext cx="10287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6"/>
          <p:cNvSpPr/>
          <p:nvPr/>
        </p:nvSpPr>
        <p:spPr>
          <a:xfrm>
            <a:off x="1554637" y="2253007"/>
            <a:ext cx="6811258" cy="2991946"/>
          </a:xfrm>
          <a:prstGeom prst="ellipse">
            <a:avLst/>
          </a:prstGeom>
          <a:solidFill>
            <a:srgbClr val="D8E2F3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is tough work! Time for a whiteboard check ☺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One whiteboard and pen per person and write down your ideas after each question.</a:t>
            </a:r>
            <a:endParaRPr b="0" i="0" sz="2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7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7"/>
          <p:cNvSpPr/>
          <p:nvPr/>
        </p:nvSpPr>
        <p:spPr>
          <a:xfrm>
            <a:off x="640080" y="2586994"/>
            <a:ext cx="3474720" cy="18288"/>
          </a:xfrm>
          <a:custGeom>
            <a:rect b="b" l="l" r="r" t="t"/>
            <a:pathLst>
              <a:path extrusionOk="0" fill="none" h="18288" w="347472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extrusionOk="0" h="18288" w="347472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cap="rnd" cmpd="sng" w="444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7"/>
          <p:cNvSpPr txBox="1"/>
          <p:nvPr>
            <p:ph idx="1" type="body"/>
          </p:nvPr>
        </p:nvSpPr>
        <p:spPr>
          <a:xfrm>
            <a:off x="270398" y="2769204"/>
            <a:ext cx="4770906" cy="3320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r>
              <a:rPr lang="en-GB" sz="3600">
                <a:latin typeface="Open Sans"/>
                <a:ea typeface="Open Sans"/>
                <a:cs typeface="Open Sans"/>
                <a:sym typeface="Open Sans"/>
              </a:rPr>
              <a:t>Who was your favourite great woman of history from the Pageant on Paper and why?</a:t>
            </a:r>
            <a:endParaRPr/>
          </a:p>
        </p:txBody>
      </p:sp>
      <p:pic>
        <p:nvPicPr>
          <p:cNvPr descr="Cathedral window quilt" id="133" name="Google Shape;133;p7"/>
          <p:cNvPicPr preferRelativeResize="0"/>
          <p:nvPr/>
        </p:nvPicPr>
        <p:blipFill rotWithShape="1">
          <a:blip r:embed="rId3">
            <a:alphaModFix/>
          </a:blip>
          <a:srcRect b="1" l="15426" r="13358" t="0"/>
          <a:stretch/>
        </p:blipFill>
        <p:spPr>
          <a:xfrm>
            <a:off x="5311702" y="10"/>
            <a:ext cx="6878775" cy="6857990"/>
          </a:xfrm>
          <a:custGeom>
            <a:rect b="b" l="l" r="r" t="t"/>
            <a:pathLst>
              <a:path extrusionOk="0" h="6858000" w="6878775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8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eople celebrating a marathon" id="139" name="Google Shape;139;p8"/>
          <p:cNvPicPr preferRelativeResize="0"/>
          <p:nvPr/>
        </p:nvPicPr>
        <p:blipFill rotWithShape="1">
          <a:blip r:embed="rId3">
            <a:alphaModFix/>
          </a:blip>
          <a:srcRect b="-1" l="30446" r="24222" t="0"/>
          <a:stretch/>
        </p:blipFill>
        <p:spPr>
          <a:xfrm>
            <a:off x="1" y="10"/>
            <a:ext cx="4657344" cy="6857990"/>
          </a:xfrm>
          <a:custGeom>
            <a:rect b="b" l="l" r="r" t="t"/>
            <a:pathLst>
              <a:path extrusionOk="0" h="6858000" w="4657344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40" name="Google Shape;140;p8"/>
          <p:cNvSpPr/>
          <p:nvPr/>
        </p:nvSpPr>
        <p:spPr>
          <a:xfrm>
            <a:off x="5297762" y="2374947"/>
            <a:ext cx="4243589" cy="18288"/>
          </a:xfrm>
          <a:custGeom>
            <a:rect b="b" l="l" r="r" t="t"/>
            <a:pathLst>
              <a:path extrusionOk="0" fill="none" h="18288" w="4243589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extrusionOk="0" h="18288" w="4243589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cap="rnd" cmpd="sng" w="444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8"/>
          <p:cNvSpPr txBox="1"/>
          <p:nvPr>
            <p:ph idx="1" type="body"/>
          </p:nvPr>
        </p:nvSpPr>
        <p:spPr>
          <a:xfrm>
            <a:off x="5297762" y="2706624"/>
            <a:ext cx="6251110" cy="34838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r>
              <a:rPr lang="en-GB" sz="3600">
                <a:latin typeface="Open Sans"/>
                <a:ea typeface="Open Sans"/>
                <a:cs typeface="Open Sans"/>
                <a:sym typeface="Open Sans"/>
              </a:rPr>
              <a:t>What would you say to a Year 2 student about what you have learnt over the past few weeks?</a:t>
            </a:r>
            <a:endParaRPr sz="36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9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9"/>
          <p:cNvSpPr/>
          <p:nvPr/>
        </p:nvSpPr>
        <p:spPr>
          <a:xfrm>
            <a:off x="640080" y="2586994"/>
            <a:ext cx="3474720" cy="18288"/>
          </a:xfrm>
          <a:custGeom>
            <a:rect b="b" l="l" r="r" t="t"/>
            <a:pathLst>
              <a:path extrusionOk="0" fill="none" h="18288" w="347472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extrusionOk="0" h="18288" w="347472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cap="rnd" cmpd="sng" w="444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9"/>
          <p:cNvSpPr txBox="1"/>
          <p:nvPr>
            <p:ph idx="1" type="body"/>
          </p:nvPr>
        </p:nvSpPr>
        <p:spPr>
          <a:xfrm>
            <a:off x="366703" y="2929460"/>
            <a:ext cx="4243589" cy="3320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r>
              <a:rPr lang="en-GB" sz="3600">
                <a:latin typeface="Open Sans"/>
                <a:ea typeface="Open Sans"/>
                <a:cs typeface="Open Sans"/>
                <a:sym typeface="Open Sans"/>
              </a:rPr>
              <a:t>Can you think of a way for future generations to never forget these women of history?</a:t>
            </a:r>
            <a:endParaRPr sz="36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descr="Blue flowers in a garden" id="149" name="Google Shape;149;p9"/>
          <p:cNvPicPr preferRelativeResize="0"/>
          <p:nvPr/>
        </p:nvPicPr>
        <p:blipFill rotWithShape="1">
          <a:blip r:embed="rId3">
            <a:alphaModFix/>
          </a:blip>
          <a:srcRect b="-1" l="33048" r="-1" t="0"/>
          <a:stretch/>
        </p:blipFill>
        <p:spPr>
          <a:xfrm>
            <a:off x="5311702" y="10"/>
            <a:ext cx="6878775" cy="6857990"/>
          </a:xfrm>
          <a:custGeom>
            <a:rect b="b" l="l" r="r" t="t"/>
            <a:pathLst>
              <a:path extrusionOk="0" h="6858000" w="6878775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2022-08-13T13:35:11Z</dcterms:created>
  <dc:creator>Rupa Ahluwalia</dc:creator>
</cp:coreProperties>
</file>